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5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Chapter 2: Kinematics of Serial Robot: Position Analysis.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690" y="299085"/>
            <a:ext cx="9855200" cy="3300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3599180"/>
            <a:ext cx="9962515" cy="3004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97840" y="403860"/>
            <a:ext cx="11188700" cy="5787390"/>
          </a:xfrm>
        </p:spPr>
        <p:txBody>
          <a:bodyPr/>
          <a:p>
            <a:pPr algn="just"/>
            <a:r>
              <a:rPr lang="en-US" altLang="en-US"/>
              <a:t>Forward kinematics formulation is</a:t>
            </a:r>
            <a:r>
              <a:rPr lang="en-US" altLang="en-US"/>
              <a:t> </a:t>
            </a:r>
            <a:r>
              <a:rPr lang="en-US" altLang="en-US"/>
              <a:t>to find the position and orientation of the end-effector of a robot by knowing the values of its joint variables. The joint variables are angular position of the rotational joints ( θ j ) and linear displacement of prismatic joints ( d j ).</a:t>
            </a:r>
            <a:endParaRPr lang="en-US" altLang="en-US"/>
          </a:p>
          <a:p>
            <a:pPr algn="just"/>
            <a:endParaRPr lang="en-US" altLang="en-US"/>
          </a:p>
          <a:p>
            <a:pPr algn="just"/>
            <a:r>
              <a:rPr lang="en-US" altLang="en-US">
                <a:solidFill>
                  <a:srgbClr val="FF0000"/>
                </a:solidFill>
              </a:rPr>
              <a:t>Inverse kinematics (IK) in robotics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altLang="en-US">
                <a:solidFill>
                  <a:srgbClr val="FF0000"/>
                </a:solidFill>
              </a:rPr>
              <a:t> is</a:t>
            </a:r>
            <a:r>
              <a:rPr lang="en-US" altLang="en-US">
                <a:solidFill>
                  <a:srgbClr val="FF0000"/>
                </a:solidFill>
              </a:rPr>
              <a:t> </a:t>
            </a:r>
            <a:r>
              <a:rPr lang="en-US" altLang="en-US">
                <a:solidFill>
                  <a:srgbClr val="FF0000"/>
                </a:solidFill>
              </a:rPr>
              <a:t>the process of determining the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altLang="en-US">
                <a:solidFill>
                  <a:srgbClr val="FF0000"/>
                </a:solidFill>
              </a:rPr>
              <a:t> joint parameters (angles, etc.) 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altLang="en-US">
                <a:solidFill>
                  <a:srgbClr val="FF0000"/>
                </a:solidFill>
              </a:rPr>
              <a:t>of a robot to achieve a desired</a:t>
            </a:r>
            <a:endParaRPr lang="en-US" altLang="en-US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altLang="en-US">
                <a:solidFill>
                  <a:srgbClr val="FF0000"/>
                </a:solidFill>
              </a:rPr>
              <a:t> end-effector position and orientation</a:t>
            </a:r>
            <a:r>
              <a:rPr lang="en-US" altLang="en-US"/>
              <a:t>.</a:t>
            </a:r>
            <a:endParaRPr lang="en-US" altLang="en-US"/>
          </a:p>
          <a:p>
            <a:pPr algn="just"/>
            <a:endParaRPr lang="en-US" alt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8580" y="2129790"/>
            <a:ext cx="5267960" cy="3931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2505"/>
          </a:xfrm>
        </p:spPr>
        <p:txBody>
          <a:bodyPr>
            <a:normAutofit/>
          </a:bodyPr>
          <a:p>
            <a:r>
              <a:rPr lang="en-US" altLang="en-US" sz="3335"/>
              <a:t>a camera mounted on a robot arm observes an object at position p relative to itself the transform from the world frame to the camera frame is T what is the position of the object expressed in word frame </a:t>
            </a:r>
            <a:endParaRPr lang="en-US" altLang="en-US" sz="3335"/>
          </a:p>
        </p:txBody>
      </p:sp>
      <p:pic>
        <p:nvPicPr>
          <p:cNvPr id="13" name="Picture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0875" y="2627630"/>
            <a:ext cx="11093450" cy="35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l">
              <a:buClrTx/>
              <a:buSzTx/>
              <a:buFontTx/>
            </a:pPr>
            <a:r>
              <a:rPr lang="en-US" altLang="en-US" sz="3335"/>
              <a:t>a mobil robot is at position p in the world frame the robot moves by translation T expressed in the world frame, what is the robot new frame</a:t>
            </a:r>
            <a:endParaRPr lang="en-US" altLang="en-US" sz="3335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3015" y="1588770"/>
            <a:ext cx="4585335" cy="48679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 point in a space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73530"/>
            <a:ext cx="11021695" cy="50012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78025" y="1860550"/>
            <a:ext cx="512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FF0000"/>
                </a:solidFill>
              </a:rPr>
              <a:t>Z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39840" y="1723390"/>
            <a:ext cx="512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FF0000"/>
                </a:solidFill>
              </a:rPr>
              <a:t>Z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61865" y="1860550"/>
            <a:ext cx="512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rgbClr val="FF0000"/>
                </a:solidFill>
              </a:rPr>
              <a:t>Z</a:t>
            </a:r>
            <a:endParaRPr 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830705" y="4014470"/>
            <a:ext cx="73279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solidFill>
                  <a:srgbClr val="FF0000"/>
                </a:solidFill>
              </a:rPr>
              <a:t>q1</a:t>
            </a:r>
            <a:endParaRPr lang="en-US"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1 AM (1)"/>
          <p:cNvPicPr>
            <a:picLocks noChangeAspect="1"/>
          </p:cNvPicPr>
          <p:nvPr/>
        </p:nvPicPr>
        <p:blipFill>
          <a:blip r:embed="rId1"/>
          <a:srcRect l="-2779" t="4056" r="7182"/>
          <a:stretch>
            <a:fillRect/>
          </a:stretch>
        </p:blipFill>
        <p:spPr>
          <a:xfrm>
            <a:off x="2806065" y="139065"/>
            <a:ext cx="7172325" cy="6579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2 AM"/>
          <p:cNvPicPr>
            <a:picLocks noChangeAspect="1"/>
          </p:cNvPicPr>
          <p:nvPr/>
        </p:nvPicPr>
        <p:blipFill>
          <a:blip r:embed="rId1"/>
          <a:srcRect l="6407" t="1917" r="8407" b="14324"/>
          <a:stretch>
            <a:fillRect/>
          </a:stretch>
        </p:blipFill>
        <p:spPr>
          <a:xfrm>
            <a:off x="3399790" y="394970"/>
            <a:ext cx="6081395" cy="61544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110" y="0"/>
            <a:ext cx="68757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Transforms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586865"/>
            <a:ext cx="10283190" cy="47110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6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425" y="0"/>
            <a:ext cx="72326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4 AM"/>
          <p:cNvPicPr>
            <a:picLocks noChangeAspect="1"/>
          </p:cNvPicPr>
          <p:nvPr/>
        </p:nvPicPr>
        <p:blipFill>
          <a:blip r:embed="rId1"/>
          <a:srcRect b="8130"/>
          <a:stretch>
            <a:fillRect/>
          </a:stretch>
        </p:blipFill>
        <p:spPr>
          <a:xfrm>
            <a:off x="3028950" y="278765"/>
            <a:ext cx="6852285" cy="63004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323975"/>
            <a:ext cx="1143000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8 A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785" y="0"/>
            <a:ext cx="6742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5-08-10 at 4.24.59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2370" y="0"/>
            <a:ext cx="71551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WPS Presentation</Application>
  <PresentationFormat>Widescreen</PresentationFormat>
  <Paragraphs>27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Chapter 2: Kinematics of Serial Robot: Position Analysis.</vt:lpstr>
      <vt:lpstr>PowerPoint 演示文稿</vt:lpstr>
      <vt:lpstr>A point in a space</vt:lpstr>
      <vt:lpstr>Transforms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camera mounted on a robot arm observes an object at position p relative to itself the transform from the world frame to the camera frame is T what is the position of the object expressed in word frame </vt:lpstr>
      <vt:lpstr>a mobil robot is at position p in the world frame the robot moves by translation T expressed in the world frame, what is the robot new frame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Kinematics of Serial Robot: Position Analysis.</dc:title>
  <dc:creator/>
  <cp:lastModifiedBy>NEXT STORE</cp:lastModifiedBy>
  <cp:revision>6</cp:revision>
  <dcterms:created xsi:type="dcterms:W3CDTF">2025-08-01T23:23:00Z</dcterms:created>
  <dcterms:modified xsi:type="dcterms:W3CDTF">2025-08-10T01:40:55Z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02817EA76AA644599E247782F2BAF3A1_11</vt:lpwstr>
  </property>
  <property fmtid="{D5CDD505-2E9C-101B-9397-08002B2CF9AE}" pid="3" name="KSOProductBuildVer">
    <vt:lpwstr>1033-12.2.0.21931</vt:lpwstr>
  </property>
</Properties>
</file>